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23"/>
  </p:notesMasterIdLst>
  <p:handoutMasterIdLst>
    <p:handoutMasterId r:id="rId24"/>
  </p:handoutMasterIdLst>
  <p:sldIdLst>
    <p:sldId id="256" r:id="rId3"/>
    <p:sldId id="257" r:id="rId4"/>
    <p:sldId id="258" r:id="rId5"/>
    <p:sldId id="259" r:id="rId6"/>
    <p:sldId id="260" r:id="rId7"/>
    <p:sldId id="261" r:id="rId8"/>
    <p:sldId id="262" r:id="rId9"/>
    <p:sldId id="263" r:id="rId10"/>
    <p:sldId id="265" r:id="rId11"/>
    <p:sldId id="264" r:id="rId12"/>
    <p:sldId id="266" r:id="rId13"/>
    <p:sldId id="267" r:id="rId14"/>
    <p:sldId id="268" r:id="rId15"/>
    <p:sldId id="272" r:id="rId16"/>
    <p:sldId id="269" r:id="rId17"/>
    <p:sldId id="270" r:id="rId18"/>
    <p:sldId id="271" r:id="rId19"/>
    <p:sldId id="273" r:id="rId20"/>
    <p:sldId id="275"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56" autoAdjust="0"/>
    <p:restoredTop sz="94660"/>
  </p:normalViewPr>
  <p:slideViewPr>
    <p:cSldViewPr>
      <p:cViewPr varScale="1">
        <p:scale>
          <a:sx n="74" d="100"/>
          <a:sy n="74" d="100"/>
        </p:scale>
        <p:origin x="336" y="90"/>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3B725B-653D-4166-A8E9-72A38A1847CF}" type="datetimeFigureOut">
              <a:rPr lang="en-US"/>
              <a:t>7/6/2015</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861E8E-D392-497B-BB21-122DD7C27CF3}" type="slidenum">
              <a:rPr/>
              <a:t>‹#›</a:t>
            </a:fld>
            <a:endParaRPr/>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F64CD-0576-4A9A-BD06-7889D6E60BDC}" type="datetimeFigureOut">
              <a:rPr lang="en-US"/>
              <a:t>7/6/2015</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5D449-B875-4B8D-8E66-224D27E54C9A}" type="slidenum">
              <a:rPr/>
              <a:t>‹#›</a:t>
            </a:fld>
            <a:endParaRPr/>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pic>
        <p:nvPicPr>
          <p:cNvPr id="7" name="Picture 6" descr="EKG line" title="Slide Design Pictur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
        <p:nvSpPr>
          <p:cNvPr id="2" name="Title 1"/>
          <p:cNvSpPr>
            <a:spLocks noGrp="1"/>
          </p:cNvSpPr>
          <p:nvPr>
            <p:ph type="ctrTitle"/>
          </p:nvPr>
        </p:nvSpPr>
        <p:spPr>
          <a:xfrm>
            <a:off x="626225" y="1828800"/>
            <a:ext cx="4098175" cy="3177380"/>
          </a:xfrm>
        </p:spPr>
        <p:txBody>
          <a:bodyPr anchor="b">
            <a:normAutofit/>
          </a:bodyPr>
          <a:lstStyle>
            <a:lvl1pPr algn="l">
              <a:lnSpc>
                <a:spcPct val="80000"/>
              </a:lnSpc>
              <a:defRPr sz="5400">
                <a:solidFill>
                  <a:schemeClr val="accent1"/>
                </a:solidFill>
              </a:defRPr>
            </a:lvl1pPr>
          </a:lstStyle>
          <a:p>
            <a:r>
              <a:rPr lang="en-US" smtClean="0"/>
              <a:t>Click to edit Master title style</a:t>
            </a:r>
            <a:endParaRPr/>
          </a:p>
        </p:txBody>
      </p:sp>
      <p:sp>
        <p:nvSpPr>
          <p:cNvPr id="3" name="Subtitle 2"/>
          <p:cNvSpPr>
            <a:spLocks noGrp="1"/>
          </p:cNvSpPr>
          <p:nvPr>
            <p:ph type="subTitle" idx="1"/>
          </p:nvPr>
        </p:nvSpPr>
        <p:spPr>
          <a:xfrm>
            <a:off x="626225" y="5181600"/>
            <a:ext cx="4098175" cy="685800"/>
          </a:xfrm>
        </p:spPr>
        <p:txBody>
          <a:bodyPr>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7CC0096-1860-4642-9CD2-0079EA5E7CD1}" type="datetimeFigureOut">
              <a:rPr lang="en-US"/>
              <a:t>7/6/2015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10058399" y="457201"/>
            <a:ext cx="2057401" cy="59436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609600" y="457200"/>
            <a:ext cx="9067800" cy="5943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7CC0096-1860-4642-9CD2-0079EA5E7CD1}" type="datetimeFigureOut">
              <a:rPr lang="en-US"/>
              <a:t>7/6/2015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7CC0096-1860-4642-9CD2-0079EA5E7CD1}" type="datetimeFigureOut">
              <a:rPr lang="en-US"/>
              <a:t>7/6/2015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Rectangle 6"/>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066800" y="1828800"/>
            <a:ext cx="7772400" cy="3177380"/>
          </a:xfrm>
        </p:spPr>
        <p:txBody>
          <a:bodyPr anchor="b">
            <a:normAutofit/>
          </a:bodyPr>
          <a:lstStyle>
            <a:lvl1pPr>
              <a:lnSpc>
                <a:spcPct val="80000"/>
              </a:lnSpc>
              <a:defRPr sz="5400"/>
            </a:lvl1pPr>
          </a:lstStyle>
          <a:p>
            <a:r>
              <a:rPr lang="en-US" smtClean="0"/>
              <a:t>Click to edit Master title style</a:t>
            </a:r>
            <a:endParaRPr/>
          </a:p>
        </p:txBody>
      </p:sp>
      <p:sp>
        <p:nvSpPr>
          <p:cNvPr id="3" name="Text Placeholder 2"/>
          <p:cNvSpPr>
            <a:spLocks noGrp="1"/>
          </p:cNvSpPr>
          <p:nvPr>
            <p:ph type="body" idx="1"/>
          </p:nvPr>
        </p:nvSpPr>
        <p:spPr>
          <a:xfrm>
            <a:off x="1066800" y="5181600"/>
            <a:ext cx="7772400" cy="685800"/>
          </a:xfrm>
        </p:spPr>
        <p:txBody>
          <a:bodyPr>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0668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3246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37CC0096-1860-4642-9CD2-0079EA5E7CD1}" type="datetimeFigureOut">
              <a:rPr lang="en-US"/>
              <a:t>7/6/2015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10668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68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3246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37CC0096-1860-4642-9CD2-0079EA5E7CD1}" type="datetimeFigureOut">
              <a:rPr lang="en-US"/>
              <a:t>7/6/2015</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37CC0096-1860-4642-9CD2-0079EA5E7CD1}" type="datetimeFigureOut">
              <a:rPr lang="en-US"/>
              <a:t>7/6/2015</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a:t>7/6/2015</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2700" y="3200400"/>
            <a:ext cx="3932237" cy="1752600"/>
          </a:xfrm>
        </p:spPr>
        <p:txBody>
          <a:bodyPr anchor="b">
            <a:normAutofit/>
          </a:bodyPr>
          <a:lstStyle>
            <a:lvl1pPr>
              <a:defRPr sz="3600"/>
            </a:lvl1pPr>
          </a:lstStyle>
          <a:p>
            <a:r>
              <a:rPr lang="en-US" smtClean="0"/>
              <a:t>Click to edit Master title style</a:t>
            </a:r>
            <a:endParaRPr/>
          </a:p>
        </p:txBody>
      </p:sp>
      <p:sp>
        <p:nvSpPr>
          <p:cNvPr id="3" name="Content Placeholder 2"/>
          <p:cNvSpPr>
            <a:spLocks noGrp="1"/>
          </p:cNvSpPr>
          <p:nvPr>
            <p:ph idx="1"/>
          </p:nvPr>
        </p:nvSpPr>
        <p:spPr>
          <a:xfrm>
            <a:off x="609600" y="457201"/>
            <a:ext cx="5943600" cy="5943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7632699" y="5029200"/>
            <a:ext cx="3932237" cy="1371600"/>
          </a:xfrm>
        </p:spPr>
        <p:txBody>
          <a:bodyPr>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5240" y="3200400"/>
            <a:ext cx="3932237" cy="1752600"/>
          </a:xfrm>
        </p:spPr>
        <p:txBody>
          <a:bodyPr anchor="b">
            <a:normAutofit/>
          </a:bodyPr>
          <a:lstStyle>
            <a:lvl1pPr>
              <a:defRPr sz="3600"/>
            </a:lvl1pPr>
          </a:lstStyle>
          <a:p>
            <a:r>
              <a:rPr lang="en-US" smtClean="0"/>
              <a:t>Click to edit Master title style</a:t>
            </a:r>
            <a:endParaRPr/>
          </a:p>
        </p:txBody>
      </p:sp>
      <p:sp>
        <p:nvSpPr>
          <p:cNvPr id="3" name="Picture Placeholder 2"/>
          <p:cNvSpPr>
            <a:spLocks noGrp="1"/>
          </p:cNvSpPr>
          <p:nvPr>
            <p:ph type="pic" idx="1"/>
          </p:nvPr>
        </p:nvSpPr>
        <p:spPr>
          <a:xfrm>
            <a:off x="1" y="0"/>
            <a:ext cx="7008810" cy="6857999"/>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7635240" y="5029200"/>
            <a:ext cx="3932237" cy="137464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red bar"/>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r>
              <a:rPr lang="en-US" smtClean="0"/>
              <a:t>Click to edit Master title style</a:t>
            </a:r>
            <a:endParaRPr/>
          </a:p>
        </p:txBody>
      </p:sp>
      <p:sp>
        <p:nvSpPr>
          <p:cNvPr id="3" name="Text Placeholder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9067800" y="6481760"/>
            <a:ext cx="1066800" cy="239715"/>
          </a:xfrm>
          <a:prstGeom prst="rect">
            <a:avLst/>
          </a:prstGeom>
        </p:spPr>
        <p:txBody>
          <a:bodyPr vert="horz" lIns="91440" tIns="45720" rIns="91440" bIns="45720" rtlCol="0" anchor="ctr"/>
          <a:lstStyle>
            <a:lvl1pPr algn="r">
              <a:defRPr sz="900">
                <a:solidFill>
                  <a:schemeClr val="tx1"/>
                </a:solidFill>
              </a:defRPr>
            </a:lvl1pPr>
          </a:lstStyle>
          <a:p>
            <a:fld id="{37CC0096-1860-4642-9CD2-0079EA5E7CD1}" type="datetimeFigureOut">
              <a:rPr lang="en-US"/>
              <a:pPr/>
              <a:t>7/6/2015</a:t>
            </a:fld>
            <a:endParaRPr/>
          </a:p>
        </p:txBody>
      </p:sp>
      <p:sp>
        <p:nvSpPr>
          <p:cNvPr id="5" name="Footer Placeholder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900">
                <a:solidFill>
                  <a:schemeClr val="tx1"/>
                </a:solidFill>
              </a:defRPr>
            </a:lvl1pPr>
          </a:lstStyle>
          <a:p>
            <a:endParaRPr/>
          </a:p>
        </p:txBody>
      </p:sp>
      <p:sp>
        <p:nvSpPr>
          <p:cNvPr id="6" name="Slide Number Placeholder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900">
                <a:solidFill>
                  <a:schemeClr val="tx1"/>
                </a:solidFill>
              </a:defRPr>
            </a:lvl1pPr>
          </a:lstStyle>
          <a:p>
            <a:fld id="{E31375A4-56A4-47D6-9801-1991572033F7}" type="slidenum">
              <a:rPr/>
              <a:pPr/>
              <a:t>‹#›</a:t>
            </a:fld>
            <a:endParaRPr/>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jamia.oxfordjournals.org/content/19/4/597" TargetMode="External"/><Relationship Id="rId2" Type="http://schemas.openxmlformats.org/officeDocument/2006/relationships/hyperlink" Target="http://smarthealthit.org/about/" TargetMode="External"/><Relationship Id="rId1" Type="http://schemas.openxmlformats.org/officeDocument/2006/relationships/slideLayout" Target="../slideLayouts/slideLayout2.xml"/><Relationship Id="rId4" Type="http://schemas.openxmlformats.org/officeDocument/2006/relationships/hyperlink" Target="http://smarthealthit.org/wp-content/uploads/2012/10/ITdotHealthII-Exec-Summary_103012.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26225" y="4941168"/>
            <a:ext cx="4098175" cy="1728192"/>
          </a:xfrm>
        </p:spPr>
        <p:txBody>
          <a:bodyPr>
            <a:normAutofit/>
          </a:bodyPr>
          <a:lstStyle/>
          <a:p>
            <a:r>
              <a:rPr lang="en-US" cap="none" dirty="0" smtClean="0"/>
              <a:t>Substitutable Medical Apps &amp; Reusable Technology</a:t>
            </a:r>
          </a:p>
          <a:p>
            <a:r>
              <a:rPr lang="en-US" cap="none" dirty="0" smtClean="0"/>
              <a:t>Prepared By: Ohm Trivedi</a:t>
            </a:r>
          </a:p>
          <a:p>
            <a:r>
              <a:rPr lang="en-US" cap="none" dirty="0" smtClean="0"/>
              <a:t>Mentored By: Prof. Ravi Shankar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225" y="908720"/>
            <a:ext cx="3810000" cy="3810000"/>
          </a:xfrm>
          <a:prstGeom prst="rect">
            <a:avLst/>
          </a:prstGeom>
        </p:spPr>
      </p:pic>
    </p:spTree>
    <p:extLst>
      <p:ext uri="{BB962C8B-B14F-4D97-AF65-F5344CB8AC3E}">
        <p14:creationId xmlns:p14="http://schemas.microsoft.com/office/powerpoint/2010/main" val="43514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b="1" dirty="0" smtClean="0"/>
              <a:t>Apps: </a:t>
            </a:r>
            <a:r>
              <a:rPr lang="en-IN" dirty="0" smtClean="0"/>
              <a:t>An </a:t>
            </a:r>
            <a:r>
              <a:rPr lang="en-IN" dirty="0"/>
              <a:t>app is an individual unit of functionality. A SMART app can run on top of any SMART system</a:t>
            </a:r>
            <a:r>
              <a:rPr lang="en-IN" dirty="0" smtClean="0"/>
              <a:t>.</a:t>
            </a:r>
          </a:p>
          <a:p>
            <a:r>
              <a:rPr lang="en-IN" b="1" dirty="0" smtClean="0"/>
              <a:t>Containers: </a:t>
            </a:r>
            <a:r>
              <a:rPr lang="en-IN" dirty="0" smtClean="0"/>
              <a:t>A </a:t>
            </a:r>
            <a:r>
              <a:rPr lang="en-IN" dirty="0"/>
              <a:t>container holds data. </a:t>
            </a:r>
            <a:r>
              <a:rPr lang="en-IN" dirty="0" smtClean="0"/>
              <a:t>Containers - health </a:t>
            </a:r>
            <a:r>
              <a:rPr lang="en-IN" dirty="0"/>
              <a:t>information technology systems, such as electronic health records (EHR), personally controlled health records, and health information exchanges that use the SMART app programming interface or a portion of </a:t>
            </a:r>
            <a:r>
              <a:rPr lang="en-IN" dirty="0" smtClean="0"/>
              <a:t>it - marshal </a:t>
            </a:r>
            <a:r>
              <a:rPr lang="en-IN" dirty="0"/>
              <a:t>data sources and present data simply, reliably, and consistently to apps. Containers can be “</a:t>
            </a:r>
            <a:r>
              <a:rPr lang="en-IN" dirty="0" smtClean="0"/>
              <a:t>SMART-enabled” </a:t>
            </a:r>
            <a:r>
              <a:rPr lang="en-IN" dirty="0"/>
              <a:t>which makes them capable of running SMART apps</a:t>
            </a:r>
            <a:r>
              <a:rPr lang="en-IN" dirty="0" smtClean="0"/>
              <a:t>.</a:t>
            </a:r>
          </a:p>
          <a:p>
            <a:r>
              <a:rPr lang="en-IN" b="1" dirty="0" smtClean="0"/>
              <a:t>API:</a:t>
            </a:r>
            <a:r>
              <a:rPr lang="en-IN" dirty="0" smtClean="0"/>
              <a:t> </a:t>
            </a:r>
            <a:r>
              <a:rPr lang="en-IN" dirty="0"/>
              <a:t>An API is the language through which apps talk to the platform. The SMART API is the language through which SMART apps talk to SMART-enabled containers. </a:t>
            </a:r>
          </a:p>
        </p:txBody>
      </p:sp>
    </p:spTree>
    <p:extLst>
      <p:ext uri="{BB962C8B-B14F-4D97-AF65-F5344CB8AC3E}">
        <p14:creationId xmlns:p14="http://schemas.microsoft.com/office/powerpoint/2010/main" val="75938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models, coding, and normalization </a:t>
            </a:r>
          </a:p>
        </p:txBody>
      </p:sp>
      <p:sp>
        <p:nvSpPr>
          <p:cNvPr id="3" name="Content Placeholder 2"/>
          <p:cNvSpPr>
            <a:spLocks noGrp="1"/>
          </p:cNvSpPr>
          <p:nvPr>
            <p:ph idx="1"/>
          </p:nvPr>
        </p:nvSpPr>
        <p:spPr>
          <a:xfrm>
            <a:off x="1524000" y="1628801"/>
            <a:ext cx="9144000" cy="5229200"/>
          </a:xfrm>
        </p:spPr>
        <p:txBody>
          <a:bodyPr>
            <a:normAutofit/>
          </a:bodyPr>
          <a:lstStyle/>
          <a:p>
            <a:r>
              <a:rPr lang="en-IN" dirty="0" smtClean="0"/>
              <a:t>Practically, substitutability needs ‘</a:t>
            </a:r>
            <a:r>
              <a:rPr lang="en-IN" dirty="0"/>
              <a:t>semantic interoperability’ between apps and containers. </a:t>
            </a:r>
            <a:endParaRPr lang="en-IN" dirty="0" smtClean="0"/>
          </a:p>
          <a:p>
            <a:r>
              <a:rPr lang="en-IN" dirty="0" smtClean="0"/>
              <a:t>To </a:t>
            </a:r>
            <a:r>
              <a:rPr lang="en-IN" dirty="0"/>
              <a:t>achieve this interoperability, SMART deﬁnes a highly normalized abstraction of a medical record that is designed to be intuitive and easy to learn. </a:t>
            </a:r>
            <a:endParaRPr lang="en-IN" dirty="0" smtClean="0"/>
          </a:p>
          <a:p>
            <a:r>
              <a:rPr lang="en-IN" dirty="0" smtClean="0"/>
              <a:t>Key features: </a:t>
            </a:r>
          </a:p>
          <a:p>
            <a:pPr lvl="1"/>
            <a:r>
              <a:rPr lang="en-IN" dirty="0" smtClean="0"/>
              <a:t>developers </a:t>
            </a:r>
            <a:r>
              <a:rPr lang="en-IN" dirty="0"/>
              <a:t>work directly with concrete types such as allergy, medication, or problem, not abstract types such as entity, actor, or </a:t>
            </a:r>
            <a:r>
              <a:rPr lang="en-IN" dirty="0" smtClean="0"/>
              <a:t>role;</a:t>
            </a:r>
          </a:p>
          <a:p>
            <a:pPr lvl="1"/>
            <a:r>
              <a:rPr lang="en-IN" dirty="0" smtClean="0"/>
              <a:t>the </a:t>
            </a:r>
            <a:r>
              <a:rPr lang="en-IN" dirty="0"/>
              <a:t>SMART speciﬁcation is </a:t>
            </a:r>
            <a:r>
              <a:rPr lang="en-IN" dirty="0" smtClean="0"/>
              <a:t>‘dogmatic’ </a:t>
            </a:r>
            <a:r>
              <a:rPr lang="en-IN" dirty="0"/>
              <a:t>making </a:t>
            </a:r>
            <a:r>
              <a:rPr lang="en-IN" dirty="0" smtClean="0"/>
              <a:t>beforehand </a:t>
            </a:r>
            <a:r>
              <a:rPr lang="en-IN" dirty="0"/>
              <a:t>choices about how data are represented so that developers know what to </a:t>
            </a:r>
            <a:r>
              <a:rPr lang="en-IN" dirty="0" smtClean="0"/>
              <a:t>expect. For </a:t>
            </a:r>
            <a:r>
              <a:rPr lang="en-IN" dirty="0"/>
              <a:t>instance, every problem in a SMART record is associated with a SNOMED CT4 disorder </a:t>
            </a:r>
            <a:r>
              <a:rPr lang="en-IN" dirty="0" smtClean="0"/>
              <a:t>code;</a:t>
            </a:r>
          </a:p>
          <a:p>
            <a:pPr lvl="1"/>
            <a:r>
              <a:rPr lang="en-IN" dirty="0" smtClean="0"/>
              <a:t>SMART </a:t>
            </a:r>
            <a:r>
              <a:rPr lang="en-IN" dirty="0"/>
              <a:t>deﬁnes a limited set of broadly applicable data types, rather than permitting a proliferation of interface-speciﬁc deﬁnitions. </a:t>
            </a:r>
          </a:p>
        </p:txBody>
      </p:sp>
    </p:spTree>
    <p:extLst>
      <p:ext uri="{BB962C8B-B14F-4D97-AF65-F5344CB8AC3E}">
        <p14:creationId xmlns:p14="http://schemas.microsoft.com/office/powerpoint/2010/main" val="250340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smtClean="0"/>
              <a:t>SMART represents </a:t>
            </a:r>
            <a:r>
              <a:rPr lang="en-IN" dirty="0"/>
              <a:t>a medical record as a series of statements or ‘triples’ according to the Resource Description </a:t>
            </a:r>
            <a:r>
              <a:rPr lang="en-IN" dirty="0" smtClean="0"/>
              <a:t>Framework.</a:t>
            </a:r>
          </a:p>
          <a:p>
            <a:r>
              <a:rPr lang="en-IN" dirty="0" smtClean="0"/>
              <a:t>Multiple </a:t>
            </a:r>
            <a:r>
              <a:rPr lang="en-IN" dirty="0"/>
              <a:t>statements together form a ‘graph’ of patient </a:t>
            </a:r>
            <a:r>
              <a:rPr lang="en-IN" dirty="0" smtClean="0"/>
              <a:t>data.</a:t>
            </a:r>
          </a:p>
          <a:p>
            <a:r>
              <a:rPr lang="en-IN" dirty="0" smtClean="0"/>
              <a:t>The </a:t>
            </a:r>
            <a:r>
              <a:rPr lang="en-IN" dirty="0"/>
              <a:t>meaning of each element in this graph is precisely deﬁned by the </a:t>
            </a:r>
            <a:r>
              <a:rPr lang="en-IN" dirty="0" smtClean="0"/>
              <a:t>SMART ontology </a:t>
            </a:r>
            <a:r>
              <a:rPr lang="en-IN" dirty="0"/>
              <a:t>in OWL2 DL</a:t>
            </a:r>
            <a:r>
              <a:rPr lang="en-IN" dirty="0" smtClean="0"/>
              <a:t>, </a:t>
            </a:r>
            <a:r>
              <a:rPr lang="en-IN" dirty="0"/>
              <a:t>a web </a:t>
            </a:r>
            <a:r>
              <a:rPr lang="en-IN" dirty="0" smtClean="0"/>
              <a:t>standard for representing knowledge based on formal description </a:t>
            </a:r>
            <a:r>
              <a:rPr lang="en-IN" dirty="0"/>
              <a:t>logics.</a:t>
            </a:r>
          </a:p>
        </p:txBody>
      </p:sp>
    </p:spTree>
    <p:extLst>
      <p:ext uri="{BB962C8B-B14F-4D97-AF65-F5344CB8AC3E}">
        <p14:creationId xmlns:p14="http://schemas.microsoft.com/office/powerpoint/2010/main" val="424719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SMART API</a:t>
            </a:r>
            <a:endParaRPr lang="en-IN" dirty="0"/>
          </a:p>
        </p:txBody>
      </p:sp>
      <p:sp>
        <p:nvSpPr>
          <p:cNvPr id="3" name="Content Placeholder 2"/>
          <p:cNvSpPr>
            <a:spLocks noGrp="1"/>
          </p:cNvSpPr>
          <p:nvPr>
            <p:ph idx="1"/>
          </p:nvPr>
        </p:nvSpPr>
        <p:spPr>
          <a:xfrm>
            <a:off x="1524000" y="1828799"/>
            <a:ext cx="9144000" cy="4840561"/>
          </a:xfrm>
        </p:spPr>
        <p:txBody>
          <a:bodyPr>
            <a:normAutofit lnSpcReduction="10000"/>
          </a:bodyPr>
          <a:lstStyle/>
          <a:p>
            <a:r>
              <a:rPr lang="en-IN" dirty="0" smtClean="0"/>
              <a:t>The current version of the SMART API provides a read-only view </a:t>
            </a:r>
            <a:r>
              <a:rPr lang="en-IN" dirty="0"/>
              <a:t>of the patient record. </a:t>
            </a:r>
            <a:endParaRPr lang="en-IN" dirty="0" smtClean="0"/>
          </a:p>
          <a:p>
            <a:r>
              <a:rPr lang="en-IN" dirty="0" smtClean="0"/>
              <a:t>An </a:t>
            </a:r>
            <a:r>
              <a:rPr lang="en-IN" dirty="0"/>
              <a:t>app can access the API through two distinct routes: SMART Connect and SMART REST. </a:t>
            </a:r>
            <a:endParaRPr lang="en-IN" dirty="0" smtClean="0"/>
          </a:p>
          <a:p>
            <a:r>
              <a:rPr lang="en-IN" dirty="0" smtClean="0"/>
              <a:t>SMART </a:t>
            </a:r>
            <a:r>
              <a:rPr lang="en-IN" dirty="0"/>
              <a:t>Connect is </a:t>
            </a:r>
            <a:r>
              <a:rPr lang="en-IN" dirty="0" smtClean="0"/>
              <a:t>a </a:t>
            </a:r>
            <a:r>
              <a:rPr lang="en-IN" dirty="0"/>
              <a:t>browser-based JavaScript </a:t>
            </a:r>
            <a:r>
              <a:rPr lang="en-IN" dirty="0" smtClean="0"/>
              <a:t>interface designed </a:t>
            </a:r>
            <a:r>
              <a:rPr lang="en-IN" dirty="0"/>
              <a:t>to offer a lightweight approach for developers building apps with rich client-side functionality. </a:t>
            </a:r>
            <a:endParaRPr lang="en-IN" dirty="0" smtClean="0"/>
          </a:p>
          <a:p>
            <a:r>
              <a:rPr lang="en-IN" dirty="0" smtClean="0"/>
              <a:t>SMART </a:t>
            </a:r>
            <a:r>
              <a:rPr lang="en-IN" dirty="0"/>
              <a:t>REST provides a representation state transfer interface to the medical record, allowing an app’s backend component to communicate directly with a container</a:t>
            </a:r>
            <a:r>
              <a:rPr lang="en-IN" dirty="0" smtClean="0"/>
              <a:t>.</a:t>
            </a:r>
          </a:p>
          <a:p>
            <a:r>
              <a:rPr lang="en-IN" dirty="0"/>
              <a:t>Regardless of whether data are accessed through SMART Connect or SMART REST, the set of API calls and payload formats are the same</a:t>
            </a:r>
            <a:r>
              <a:rPr lang="en-IN" dirty="0" smtClean="0"/>
              <a:t>.</a:t>
            </a:r>
          </a:p>
        </p:txBody>
      </p:sp>
    </p:spTree>
    <p:extLst>
      <p:ext uri="{BB962C8B-B14F-4D97-AF65-F5344CB8AC3E}">
        <p14:creationId xmlns:p14="http://schemas.microsoft.com/office/powerpoint/2010/main" val="254954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395700" y="149625"/>
            <a:ext cx="5400600" cy="6558751"/>
          </a:xfrm>
        </p:spPr>
      </p:pic>
    </p:spTree>
    <p:extLst>
      <p:ext uri="{BB962C8B-B14F-4D97-AF65-F5344CB8AC3E}">
        <p14:creationId xmlns:p14="http://schemas.microsoft.com/office/powerpoint/2010/main" val="233329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1700809"/>
            <a:ext cx="9144000" cy="4968552"/>
          </a:xfrm>
        </p:spPr>
        <p:txBody>
          <a:bodyPr>
            <a:normAutofit/>
          </a:bodyPr>
          <a:lstStyle/>
          <a:p>
            <a:r>
              <a:rPr lang="en-IN" dirty="0"/>
              <a:t>Each patient, and each clinical statement about that patient, is represented as a resource with a URI. </a:t>
            </a:r>
          </a:p>
          <a:p>
            <a:r>
              <a:rPr lang="en-IN" dirty="0"/>
              <a:t>The structure of these URIs is speciﬁed with respect to a container’s ‘base </a:t>
            </a:r>
            <a:r>
              <a:rPr lang="en-IN" dirty="0" smtClean="0"/>
              <a:t>URI’.</a:t>
            </a:r>
          </a:p>
          <a:p>
            <a:r>
              <a:rPr lang="en-IN" dirty="0"/>
              <a:t>For example, a public SMART sandbox container is hosted with the base URI: http://sandbox-api.smartplatforms. org/. </a:t>
            </a:r>
            <a:endParaRPr lang="en-IN" dirty="0" smtClean="0"/>
          </a:p>
          <a:p>
            <a:r>
              <a:rPr lang="en-IN" dirty="0" smtClean="0"/>
              <a:t>An </a:t>
            </a:r>
            <a:r>
              <a:rPr lang="en-IN" dirty="0"/>
              <a:t>individual patient in the sandbox might be identiﬁed by: &lt;http://sandboxapi.smartplatforms.org/records/123&gt;. </a:t>
            </a:r>
            <a:endParaRPr lang="en-IN" dirty="0" smtClean="0"/>
          </a:p>
          <a:p>
            <a:r>
              <a:rPr lang="en-IN" dirty="0" smtClean="0"/>
              <a:t>A </a:t>
            </a:r>
            <a:r>
              <a:rPr lang="en-IN" dirty="0"/>
              <a:t>single medication on that patient’s medication list is represented as: &lt;http://sandboxapi.smartplatforms.org/records/123/medications/456&gt;.</a:t>
            </a:r>
          </a:p>
          <a:p>
            <a:endParaRPr lang="en-IN" dirty="0"/>
          </a:p>
        </p:txBody>
      </p:sp>
    </p:spTree>
    <p:extLst>
      <p:ext uri="{BB962C8B-B14F-4D97-AF65-F5344CB8AC3E}">
        <p14:creationId xmlns:p14="http://schemas.microsoft.com/office/powerpoint/2010/main" val="254954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Authentication and Authorization</a:t>
            </a:r>
            <a:endParaRPr lang="en-IN" dirty="0"/>
          </a:p>
        </p:txBody>
      </p:sp>
      <p:sp>
        <p:nvSpPr>
          <p:cNvPr id="3" name="Content Placeholder 2"/>
          <p:cNvSpPr>
            <a:spLocks noGrp="1"/>
          </p:cNvSpPr>
          <p:nvPr>
            <p:ph idx="1"/>
          </p:nvPr>
        </p:nvSpPr>
        <p:spPr/>
        <p:txBody>
          <a:bodyPr/>
          <a:lstStyle/>
          <a:p>
            <a:r>
              <a:rPr lang="en-IN" dirty="0" smtClean="0"/>
              <a:t>To allow a single app to run against heterogeneous </a:t>
            </a:r>
            <a:r>
              <a:rPr lang="en-IN" dirty="0"/>
              <a:t>systems, the </a:t>
            </a:r>
            <a:r>
              <a:rPr lang="en-IN" dirty="0" smtClean="0"/>
              <a:t>SMART speciﬁcation </a:t>
            </a:r>
            <a:r>
              <a:rPr lang="en-IN" dirty="0"/>
              <a:t>standardizes the </a:t>
            </a:r>
            <a:r>
              <a:rPr lang="en-IN" dirty="0" smtClean="0"/>
              <a:t>authentication of API access but allows an underlying container to apply its </a:t>
            </a:r>
            <a:r>
              <a:rPr lang="en-IN" dirty="0"/>
              <a:t>own authorization mechanisms. </a:t>
            </a:r>
            <a:endParaRPr lang="en-IN" dirty="0" smtClean="0"/>
          </a:p>
          <a:p>
            <a:r>
              <a:rPr lang="en-IN" dirty="0" smtClean="0"/>
              <a:t>This </a:t>
            </a:r>
            <a:r>
              <a:rPr lang="en-IN" dirty="0"/>
              <a:t>means that, when an app makes an API call, the container can be certain that the call has </a:t>
            </a:r>
            <a:r>
              <a:rPr lang="en-IN" dirty="0" smtClean="0"/>
              <a:t>not been forged.</a:t>
            </a:r>
          </a:p>
          <a:p>
            <a:r>
              <a:rPr lang="en-IN" dirty="0" smtClean="0"/>
              <a:t>But the container retains full power to determine </a:t>
            </a:r>
            <a:r>
              <a:rPr lang="en-IN" dirty="0"/>
              <a:t>whether the app is, in fact, authorized to retrieve the data it has requested. </a:t>
            </a:r>
            <a:endParaRPr lang="en-IN" dirty="0" smtClean="0"/>
          </a:p>
          <a:p>
            <a:r>
              <a:rPr lang="en-IN" dirty="0" smtClean="0"/>
              <a:t>Two </a:t>
            </a:r>
            <a:r>
              <a:rPr lang="en-IN" dirty="0"/>
              <a:t>authentication schemes are employed, one for SMART Connect and one for SMART </a:t>
            </a:r>
            <a:r>
              <a:rPr lang="en-IN" dirty="0" smtClean="0"/>
              <a:t>REST calls</a:t>
            </a:r>
            <a:r>
              <a:rPr lang="en-IN" dirty="0"/>
              <a:t>.</a:t>
            </a:r>
          </a:p>
        </p:txBody>
      </p:sp>
    </p:spTree>
    <p:extLst>
      <p:ext uri="{BB962C8B-B14F-4D97-AF65-F5344CB8AC3E}">
        <p14:creationId xmlns:p14="http://schemas.microsoft.com/office/powerpoint/2010/main" val="1360632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User-interface apps</a:t>
            </a:r>
            <a:endParaRPr lang="en-IN" dirty="0"/>
          </a:p>
        </p:txBody>
      </p:sp>
      <p:sp>
        <p:nvSpPr>
          <p:cNvPr id="3" name="Content Placeholder 2"/>
          <p:cNvSpPr>
            <a:spLocks noGrp="1"/>
          </p:cNvSpPr>
          <p:nvPr>
            <p:ph idx="1"/>
          </p:nvPr>
        </p:nvSpPr>
        <p:spPr/>
        <p:txBody>
          <a:bodyPr/>
          <a:lstStyle/>
          <a:p>
            <a:r>
              <a:rPr lang="en-IN" dirty="0" smtClean="0"/>
              <a:t>SMART user-interface </a:t>
            </a:r>
            <a:r>
              <a:rPr lang="en-IN" dirty="0"/>
              <a:t>apps are user-facing, browser-based apps written as HTML5 web apps, which are platform-independent and run in all modern web browsers on desktops or mobile </a:t>
            </a:r>
            <a:r>
              <a:rPr lang="en-IN" dirty="0" smtClean="0"/>
              <a:t>devices.</a:t>
            </a:r>
          </a:p>
          <a:p>
            <a:r>
              <a:rPr lang="en-IN" dirty="0" smtClean="0"/>
              <a:t>They </a:t>
            </a:r>
            <a:r>
              <a:rPr lang="en-IN" dirty="0"/>
              <a:t>integrate into an existing health </a:t>
            </a:r>
            <a:r>
              <a:rPr lang="en-IN" dirty="0" smtClean="0"/>
              <a:t>IT system </a:t>
            </a:r>
            <a:r>
              <a:rPr lang="en-IN" dirty="0"/>
              <a:t>via the HTML inline-frame element.</a:t>
            </a:r>
          </a:p>
        </p:txBody>
      </p:sp>
    </p:spTree>
    <p:extLst>
      <p:ext uri="{BB962C8B-B14F-4D97-AF65-F5344CB8AC3E}">
        <p14:creationId xmlns:p14="http://schemas.microsoft.com/office/powerpoint/2010/main" val="3765433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Background apps</a:t>
            </a:r>
            <a:endParaRPr lang="en-IN" dirty="0"/>
          </a:p>
        </p:txBody>
      </p:sp>
      <p:sp>
        <p:nvSpPr>
          <p:cNvPr id="3" name="Content Placeholder 2"/>
          <p:cNvSpPr>
            <a:spLocks noGrp="1"/>
          </p:cNvSpPr>
          <p:nvPr>
            <p:ph idx="1"/>
          </p:nvPr>
        </p:nvSpPr>
        <p:spPr/>
        <p:txBody>
          <a:bodyPr/>
          <a:lstStyle/>
          <a:p>
            <a:r>
              <a:rPr lang="en-IN" dirty="0"/>
              <a:t>Background apps employ the same API calls as user-interface apps </a:t>
            </a:r>
            <a:r>
              <a:rPr lang="en-IN" dirty="0" smtClean="0"/>
              <a:t>but perform data processing and analysis without the need for user interaction.</a:t>
            </a:r>
            <a:endParaRPr lang="en-IN" dirty="0"/>
          </a:p>
        </p:txBody>
      </p:sp>
    </p:spTree>
    <p:extLst>
      <p:ext uri="{BB962C8B-B14F-4D97-AF65-F5344CB8AC3E}">
        <p14:creationId xmlns:p14="http://schemas.microsoft.com/office/powerpoint/2010/main" val="204307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Sample </a:t>
            </a:r>
            <a:r>
              <a:rPr lang="en-IN" smtClean="0"/>
              <a:t>SMART apps</a:t>
            </a:r>
            <a:endParaRPr lang="en-IN" dirty="0"/>
          </a:p>
        </p:txBody>
      </p:sp>
      <p:sp>
        <p:nvSpPr>
          <p:cNvPr id="3" name="Content Placeholder 2"/>
          <p:cNvSpPr>
            <a:spLocks noGrp="1"/>
          </p:cNvSpPr>
          <p:nvPr>
            <p:ph idx="1"/>
          </p:nvPr>
        </p:nvSpPr>
        <p:spPr>
          <a:xfrm>
            <a:off x="1524000" y="1628801"/>
            <a:ext cx="9144000" cy="5112568"/>
          </a:xfrm>
        </p:spPr>
        <p:txBody>
          <a:bodyPr>
            <a:normAutofit fontScale="85000" lnSpcReduction="20000"/>
          </a:bodyPr>
          <a:lstStyle/>
          <a:p>
            <a:r>
              <a:rPr lang="en-IN" b="1" dirty="0" smtClean="0"/>
              <a:t>Got Statins:</a:t>
            </a:r>
            <a:r>
              <a:rPr lang="en-IN" dirty="0" smtClean="0"/>
              <a:t> </a:t>
            </a:r>
            <a:r>
              <a:rPr lang="en-IN" dirty="0"/>
              <a:t>This app connects to the SMART client library, gets a medication list, and checks each one to determine if it is in a known list of statin drugs. It is a simple app with just 51 lines of html and java script. </a:t>
            </a:r>
            <a:endParaRPr lang="en-IN" dirty="0" smtClean="0"/>
          </a:p>
          <a:p>
            <a:r>
              <a:rPr lang="en-IN" b="1" dirty="0" smtClean="0"/>
              <a:t>Cardiovascular </a:t>
            </a:r>
            <a:r>
              <a:rPr lang="en-IN" b="1" dirty="0"/>
              <a:t>risk </a:t>
            </a:r>
            <a:r>
              <a:rPr lang="en-IN" b="1" dirty="0" smtClean="0"/>
              <a:t>score</a:t>
            </a:r>
            <a:r>
              <a:rPr lang="en-IN" dirty="0" smtClean="0"/>
              <a:t>: </a:t>
            </a:r>
            <a:r>
              <a:rPr lang="en-IN" dirty="0"/>
              <a:t>This app provides a patient’s 10-year risk of heart attack and stroke, based on the patient’s demographics and some pertinent lab values. This can be used as a </a:t>
            </a:r>
            <a:r>
              <a:rPr lang="en-IN" dirty="0" smtClean="0"/>
              <a:t>counselling </a:t>
            </a:r>
            <a:r>
              <a:rPr lang="en-IN" dirty="0"/>
              <a:t>tool and provides “what-if” scenarios in real time such as how a patient’s risk changes if they quit smoking and lower their blood </a:t>
            </a:r>
            <a:r>
              <a:rPr lang="en-IN" dirty="0" smtClean="0"/>
              <a:t>pressure.</a:t>
            </a:r>
          </a:p>
          <a:p>
            <a:r>
              <a:rPr lang="en-IN" b="1" dirty="0" smtClean="0"/>
              <a:t>Pediatric </a:t>
            </a:r>
            <a:r>
              <a:rPr lang="en-IN" b="1" dirty="0"/>
              <a:t>blood </a:t>
            </a:r>
            <a:r>
              <a:rPr lang="en-IN" b="1" dirty="0" smtClean="0"/>
              <a:t>pressures</a:t>
            </a:r>
            <a:r>
              <a:rPr lang="en-IN" dirty="0" smtClean="0"/>
              <a:t>: </a:t>
            </a:r>
            <a:r>
              <a:rPr lang="en-IN" dirty="0"/>
              <a:t>This app calculates percentiles for pediatric blood pressures based on contextual factors such as a child’s age, height, and </a:t>
            </a:r>
            <a:r>
              <a:rPr lang="en-IN" dirty="0" smtClean="0"/>
              <a:t>gender.</a:t>
            </a:r>
          </a:p>
          <a:p>
            <a:r>
              <a:rPr lang="en-IN" b="1" dirty="0" smtClean="0"/>
              <a:t>Diabetes monograph:</a:t>
            </a:r>
            <a:r>
              <a:rPr lang="en-IN" dirty="0" smtClean="0"/>
              <a:t> </a:t>
            </a:r>
            <a:r>
              <a:rPr lang="en-IN" dirty="0"/>
              <a:t>This provides a view at a glance of how a diabetic patient is doing. It combines </a:t>
            </a:r>
            <a:r>
              <a:rPr lang="en-IN" dirty="0" smtClean="0"/>
              <a:t>information </a:t>
            </a:r>
            <a:r>
              <a:rPr lang="en-IN" dirty="0"/>
              <a:t>about a patient’s problems, with medication information and lab </a:t>
            </a:r>
            <a:r>
              <a:rPr lang="en-IN" dirty="0" smtClean="0"/>
              <a:t>results.</a:t>
            </a:r>
          </a:p>
          <a:p>
            <a:r>
              <a:rPr lang="en-IN" b="1" dirty="0" smtClean="0"/>
              <a:t>Polyglot</a:t>
            </a:r>
            <a:r>
              <a:rPr lang="en-IN" dirty="0" smtClean="0"/>
              <a:t>: It </a:t>
            </a:r>
            <a:r>
              <a:rPr lang="en-IN" dirty="0"/>
              <a:t>generates patient-facing medication instructions at a reading level that is appropriate for the patient, and it can be translated into over one dozen languages. So, a physician with a patient who speaks a different language can print a handout for the patient in that language. Also, the instructions can be printed in large fonts for patients with vision </a:t>
            </a:r>
            <a:r>
              <a:rPr lang="en-IN" dirty="0" smtClean="0"/>
              <a:t>issues.</a:t>
            </a:r>
            <a:endParaRPr lang="en-IN" dirty="0"/>
          </a:p>
        </p:txBody>
      </p:sp>
    </p:spTree>
    <p:extLst>
      <p:ext uri="{BB962C8B-B14F-4D97-AF65-F5344CB8AC3E}">
        <p14:creationId xmlns:p14="http://schemas.microsoft.com/office/powerpoint/2010/main" val="2635808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a:xfrm>
            <a:off x="1524000" y="1828799"/>
            <a:ext cx="9144000" cy="5029201"/>
          </a:xfrm>
        </p:spPr>
        <p:txBody>
          <a:bodyPr numCol="2">
            <a:normAutofit lnSpcReduction="10000"/>
          </a:bodyPr>
          <a:lstStyle/>
          <a:p>
            <a:r>
              <a:rPr lang="en-US" dirty="0" smtClean="0"/>
              <a:t>Objective</a:t>
            </a:r>
          </a:p>
          <a:p>
            <a:r>
              <a:rPr lang="en-US" dirty="0" smtClean="0"/>
              <a:t>Vision</a:t>
            </a:r>
          </a:p>
          <a:p>
            <a:r>
              <a:rPr lang="en-US" dirty="0" smtClean="0"/>
              <a:t>Funding</a:t>
            </a:r>
          </a:p>
          <a:p>
            <a:r>
              <a:rPr lang="en-US" dirty="0" smtClean="0"/>
              <a:t>Introduction</a:t>
            </a:r>
          </a:p>
          <a:p>
            <a:r>
              <a:rPr lang="en-US" dirty="0" smtClean="0"/>
              <a:t>SMART vs. Existing Systems</a:t>
            </a:r>
          </a:p>
          <a:p>
            <a:r>
              <a:rPr lang="en-US" dirty="0" smtClean="0"/>
              <a:t>Substitutability</a:t>
            </a:r>
          </a:p>
          <a:p>
            <a:r>
              <a:rPr lang="en-US" dirty="0" smtClean="0"/>
              <a:t>SMART Vocabulary</a:t>
            </a:r>
          </a:p>
          <a:p>
            <a:r>
              <a:rPr lang="en-IN" dirty="0"/>
              <a:t>Data models, coding, and </a:t>
            </a:r>
            <a:r>
              <a:rPr lang="en-IN" dirty="0" smtClean="0"/>
              <a:t>normalization</a:t>
            </a:r>
          </a:p>
          <a:p>
            <a:r>
              <a:rPr lang="en-IN" dirty="0"/>
              <a:t>SMART </a:t>
            </a:r>
            <a:r>
              <a:rPr lang="en-IN" dirty="0" smtClean="0"/>
              <a:t>API</a:t>
            </a:r>
          </a:p>
          <a:p>
            <a:r>
              <a:rPr lang="en-IN" dirty="0"/>
              <a:t>Authentication and </a:t>
            </a:r>
            <a:r>
              <a:rPr lang="en-IN" dirty="0" smtClean="0"/>
              <a:t>Authorization</a:t>
            </a:r>
          </a:p>
          <a:p>
            <a:r>
              <a:rPr lang="en-IN" dirty="0"/>
              <a:t>User-interface </a:t>
            </a:r>
            <a:r>
              <a:rPr lang="en-IN" dirty="0" smtClean="0"/>
              <a:t>apps</a:t>
            </a:r>
          </a:p>
          <a:p>
            <a:r>
              <a:rPr lang="en-IN" dirty="0" smtClean="0"/>
              <a:t>Background </a:t>
            </a:r>
            <a:r>
              <a:rPr lang="en-IN" dirty="0" smtClean="0"/>
              <a:t>apps</a:t>
            </a:r>
          </a:p>
          <a:p>
            <a:r>
              <a:rPr lang="en-IN" dirty="0" smtClean="0"/>
              <a:t>Sample SMART apps</a:t>
            </a:r>
            <a:endParaRPr lang="en-IN" dirty="0" smtClean="0"/>
          </a:p>
          <a:p>
            <a:r>
              <a:rPr lang="en-IN" dirty="0" smtClean="0"/>
              <a:t>References</a:t>
            </a:r>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17729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References</a:t>
            </a:r>
            <a:endParaRPr lang="en-IN" dirty="0"/>
          </a:p>
        </p:txBody>
      </p:sp>
      <p:sp>
        <p:nvSpPr>
          <p:cNvPr id="3" name="Content Placeholder 2"/>
          <p:cNvSpPr>
            <a:spLocks noGrp="1"/>
          </p:cNvSpPr>
          <p:nvPr>
            <p:ph idx="1"/>
          </p:nvPr>
        </p:nvSpPr>
        <p:spPr/>
        <p:txBody>
          <a:bodyPr/>
          <a:lstStyle/>
          <a:p>
            <a:r>
              <a:rPr lang="en-IN" dirty="0">
                <a:hlinkClick r:id="rId2"/>
              </a:rPr>
              <a:t>http://smarthealthit.org/about</a:t>
            </a:r>
            <a:r>
              <a:rPr lang="en-IN" dirty="0" smtClean="0">
                <a:hlinkClick r:id="rId2"/>
              </a:rPr>
              <a:t>/</a:t>
            </a:r>
            <a:endParaRPr lang="en-IN" dirty="0" smtClean="0"/>
          </a:p>
          <a:p>
            <a:r>
              <a:rPr lang="en-IN" dirty="0">
                <a:hlinkClick r:id="rId3"/>
              </a:rPr>
              <a:t>http://</a:t>
            </a:r>
            <a:r>
              <a:rPr lang="en-IN" dirty="0" smtClean="0">
                <a:hlinkClick r:id="rId3"/>
              </a:rPr>
              <a:t>jamia.oxfordjournals.org/content/19/4/597</a:t>
            </a:r>
            <a:endParaRPr lang="en-IN" dirty="0" smtClean="0"/>
          </a:p>
          <a:p>
            <a:r>
              <a:rPr lang="en-IN" dirty="0">
                <a:hlinkClick r:id="rId4"/>
              </a:rPr>
              <a:t>http://</a:t>
            </a:r>
            <a:r>
              <a:rPr lang="en-IN" dirty="0" smtClean="0">
                <a:hlinkClick r:id="rId4"/>
              </a:rPr>
              <a:t>smarthealthit.org/wp-content/uploads/2012/10/ITdotHealthII-Exec-Summary_103012.pdf</a:t>
            </a:r>
            <a:endParaRPr lang="en-IN" dirty="0" smtClean="0"/>
          </a:p>
          <a:p>
            <a:pPr marL="0" indent="0">
              <a:buNone/>
            </a:pPr>
            <a:endParaRPr lang="en-IN" dirty="0"/>
          </a:p>
        </p:txBody>
      </p:sp>
    </p:spTree>
    <p:extLst>
      <p:ext uri="{BB962C8B-B14F-4D97-AF65-F5344CB8AC3E}">
        <p14:creationId xmlns:p14="http://schemas.microsoft.com/office/powerpoint/2010/main" val="1721966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Objective</a:t>
            </a:r>
            <a:endParaRPr lang="en-IN" dirty="0"/>
          </a:p>
        </p:txBody>
      </p:sp>
      <p:sp>
        <p:nvSpPr>
          <p:cNvPr id="3" name="Content Placeholder 2"/>
          <p:cNvSpPr>
            <a:spLocks noGrp="1"/>
          </p:cNvSpPr>
          <p:nvPr>
            <p:ph idx="1"/>
          </p:nvPr>
        </p:nvSpPr>
        <p:spPr>
          <a:xfrm>
            <a:off x="1524000" y="1628801"/>
            <a:ext cx="9144000" cy="5112568"/>
          </a:xfrm>
        </p:spPr>
        <p:txBody>
          <a:bodyPr>
            <a:normAutofit/>
          </a:bodyPr>
          <a:lstStyle/>
          <a:p>
            <a:r>
              <a:rPr lang="en-IN" dirty="0" smtClean="0"/>
              <a:t>To develop a Health IT platform with </a:t>
            </a:r>
            <a:r>
              <a:rPr lang="en-IN" u="sng" dirty="0" smtClean="0"/>
              <a:t>substitutable applications </a:t>
            </a:r>
            <a:r>
              <a:rPr lang="en-IN" dirty="0" smtClean="0"/>
              <a:t>(apps) constructed around </a:t>
            </a:r>
            <a:r>
              <a:rPr lang="en-IN" u="sng" dirty="0" smtClean="0"/>
              <a:t>core services</a:t>
            </a:r>
            <a:r>
              <a:rPr lang="en-IN" dirty="0" smtClean="0"/>
              <a:t>.</a:t>
            </a:r>
          </a:p>
          <a:p>
            <a:r>
              <a:rPr lang="en-IN" dirty="0" smtClean="0"/>
              <a:t>Analogous to smartphone platforms such as iPhone </a:t>
            </a:r>
            <a:r>
              <a:rPr lang="en-IN" dirty="0"/>
              <a:t>or Android, which lower the barrier to app </a:t>
            </a:r>
            <a:r>
              <a:rPr lang="en-IN" dirty="0" smtClean="0"/>
              <a:t>development</a:t>
            </a:r>
          </a:p>
          <a:p>
            <a:r>
              <a:rPr lang="en-IN" b="1" dirty="0" smtClean="0"/>
              <a:t>Substitutable Apps –</a:t>
            </a:r>
            <a:r>
              <a:rPr lang="en-IN" dirty="0" smtClean="0"/>
              <a:t> Apps that can be added or deleted</a:t>
            </a:r>
          </a:p>
          <a:p>
            <a:r>
              <a:rPr lang="en-IN" b="1" dirty="0" smtClean="0"/>
              <a:t>Core Services – </a:t>
            </a:r>
            <a:r>
              <a:rPr lang="en-IN" dirty="0" smtClean="0"/>
              <a:t>With reference to a smartphone, camera, calendar, address book, geo-location and cell and wireless networks</a:t>
            </a:r>
          </a:p>
          <a:p>
            <a:r>
              <a:rPr lang="en-IN" dirty="0"/>
              <a:t> </a:t>
            </a:r>
            <a:r>
              <a:rPr lang="en-IN" dirty="0" smtClean="0"/>
              <a:t>To </a:t>
            </a:r>
            <a:r>
              <a:rPr lang="en-IN" dirty="0"/>
              <a:t>give app developers tools to build substitutable apps</a:t>
            </a:r>
            <a:endParaRPr lang="en-IN" dirty="0" smtClean="0"/>
          </a:p>
        </p:txBody>
      </p:sp>
    </p:spTree>
    <p:extLst>
      <p:ext uri="{BB962C8B-B14F-4D97-AF65-F5344CB8AC3E}">
        <p14:creationId xmlns:p14="http://schemas.microsoft.com/office/powerpoint/2010/main" val="2502533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Vision</a:t>
            </a:r>
            <a:endParaRPr lang="en-IN" dirty="0"/>
          </a:p>
        </p:txBody>
      </p:sp>
      <p:sp>
        <p:nvSpPr>
          <p:cNvPr id="3" name="Content Placeholder 2"/>
          <p:cNvSpPr>
            <a:spLocks noGrp="1"/>
          </p:cNvSpPr>
          <p:nvPr>
            <p:ph idx="1"/>
          </p:nvPr>
        </p:nvSpPr>
        <p:spPr/>
        <p:txBody>
          <a:bodyPr/>
          <a:lstStyle/>
          <a:p>
            <a:r>
              <a:rPr lang="en-IN" dirty="0" smtClean="0"/>
              <a:t>Drive </a:t>
            </a:r>
            <a:r>
              <a:rPr lang="en-IN" dirty="0"/>
              <a:t>down healthcare costs</a:t>
            </a:r>
          </a:p>
          <a:p>
            <a:r>
              <a:rPr lang="en-IN" dirty="0"/>
              <a:t>Support standards evolution</a:t>
            </a:r>
          </a:p>
          <a:p>
            <a:r>
              <a:rPr lang="en-IN" dirty="0"/>
              <a:t>Accommodate differences in care workﬂow</a:t>
            </a:r>
          </a:p>
          <a:p>
            <a:r>
              <a:rPr lang="en-IN" dirty="0"/>
              <a:t>Foster competition in the market</a:t>
            </a:r>
          </a:p>
          <a:p>
            <a:r>
              <a:rPr lang="en-IN" dirty="0"/>
              <a:t>Accelerate </a:t>
            </a:r>
            <a:r>
              <a:rPr lang="en-IN" dirty="0" smtClean="0"/>
              <a:t>innovation</a:t>
            </a:r>
            <a:endParaRPr lang="en-IN" dirty="0"/>
          </a:p>
        </p:txBody>
      </p:sp>
    </p:spTree>
    <p:extLst>
      <p:ext uri="{BB962C8B-B14F-4D97-AF65-F5344CB8AC3E}">
        <p14:creationId xmlns:p14="http://schemas.microsoft.com/office/powerpoint/2010/main" val="2504842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Funding</a:t>
            </a:r>
            <a:endParaRPr lang="en-IN" dirty="0"/>
          </a:p>
        </p:txBody>
      </p:sp>
      <p:sp>
        <p:nvSpPr>
          <p:cNvPr id="3" name="Content Placeholder 2"/>
          <p:cNvSpPr>
            <a:spLocks noGrp="1"/>
          </p:cNvSpPr>
          <p:nvPr>
            <p:ph idx="1"/>
          </p:nvPr>
        </p:nvSpPr>
        <p:spPr/>
        <p:txBody>
          <a:bodyPr/>
          <a:lstStyle/>
          <a:p>
            <a:r>
              <a:rPr lang="en-IN" dirty="0"/>
              <a:t>SMART is funded by the Office of the National Coordinator for Health Information Technology (ONC) through the Strategic Health IT Advanced Research Projects (SHARP) program.</a:t>
            </a:r>
          </a:p>
        </p:txBody>
      </p:sp>
    </p:spTree>
    <p:extLst>
      <p:ext uri="{BB962C8B-B14F-4D97-AF65-F5344CB8AC3E}">
        <p14:creationId xmlns:p14="http://schemas.microsoft.com/office/powerpoint/2010/main" val="139028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Introduction</a:t>
            </a:r>
            <a:endParaRPr lang="en-IN" dirty="0"/>
          </a:p>
        </p:txBody>
      </p:sp>
      <p:pic>
        <p:nvPicPr>
          <p:cNvPr id="6" name="SMART Quick Overview-S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07368" y="1916832"/>
            <a:ext cx="7315200" cy="4572000"/>
          </a:xfrm>
        </p:spPr>
      </p:pic>
      <p:sp>
        <p:nvSpPr>
          <p:cNvPr id="7" name="TextBox 6"/>
          <p:cNvSpPr txBox="1"/>
          <p:nvPr/>
        </p:nvSpPr>
        <p:spPr>
          <a:xfrm>
            <a:off x="8472265" y="1916832"/>
            <a:ext cx="2652935" cy="3693319"/>
          </a:xfrm>
          <a:prstGeom prst="rect">
            <a:avLst/>
          </a:prstGeom>
          <a:noFill/>
        </p:spPr>
        <p:txBody>
          <a:bodyPr wrap="square" rtlCol="0">
            <a:spAutoFit/>
          </a:bodyPr>
          <a:lstStyle/>
          <a:p>
            <a:r>
              <a:rPr lang="en-IN" dirty="0"/>
              <a:t>The SMART team has focused on enabling the property of substitutability through an app programming interface leveraging web standards, presenting predictable data payloads, and abstracting away many details of enterprise health information technology </a:t>
            </a:r>
            <a:r>
              <a:rPr lang="en-IN" dirty="0" smtClean="0"/>
              <a:t>systems.</a:t>
            </a:r>
            <a:endParaRPr lang="en-IN" dirty="0"/>
          </a:p>
        </p:txBody>
      </p:sp>
    </p:spTree>
    <p:extLst>
      <p:ext uri="{BB962C8B-B14F-4D97-AF65-F5344CB8AC3E}">
        <p14:creationId xmlns:p14="http://schemas.microsoft.com/office/powerpoint/2010/main" val="283016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SMART vs. Existing Systems</a:t>
            </a:r>
            <a:endParaRPr lang="en-IN" dirty="0"/>
          </a:p>
        </p:txBody>
      </p:sp>
      <p:sp>
        <p:nvSpPr>
          <p:cNvPr id="3" name="Content Placeholder 2"/>
          <p:cNvSpPr>
            <a:spLocks noGrp="1"/>
          </p:cNvSpPr>
          <p:nvPr>
            <p:ph idx="1"/>
          </p:nvPr>
        </p:nvSpPr>
        <p:spPr/>
        <p:txBody>
          <a:bodyPr/>
          <a:lstStyle/>
          <a:p>
            <a:r>
              <a:rPr lang="en-IN" dirty="0"/>
              <a:t>This model stands in stark contrast with the largely monolithic and slow-to-evolve health information systems that have been designed and implemented to date, where one size has to ﬁt most providers, customization is arduous and expensive, and only the few established EHR vendor developers can innovate. </a:t>
            </a:r>
          </a:p>
        </p:txBody>
      </p:sp>
    </p:spTree>
    <p:extLst>
      <p:ext uri="{BB962C8B-B14F-4D97-AF65-F5344CB8AC3E}">
        <p14:creationId xmlns:p14="http://schemas.microsoft.com/office/powerpoint/2010/main" val="311474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Substitutability</a:t>
            </a:r>
            <a:endParaRPr lang="en-IN" dirty="0"/>
          </a:p>
        </p:txBody>
      </p:sp>
      <p:sp>
        <p:nvSpPr>
          <p:cNvPr id="3" name="Content Placeholder 2"/>
          <p:cNvSpPr>
            <a:spLocks noGrp="1"/>
          </p:cNvSpPr>
          <p:nvPr>
            <p:ph idx="1"/>
          </p:nvPr>
        </p:nvSpPr>
        <p:spPr/>
        <p:txBody>
          <a:bodyPr/>
          <a:lstStyle/>
          <a:p>
            <a:r>
              <a:rPr lang="en-IN" dirty="0"/>
              <a:t>The principle of </a:t>
            </a:r>
            <a:r>
              <a:rPr lang="en-IN" dirty="0" smtClean="0"/>
              <a:t>substitutability is the </a:t>
            </a:r>
            <a:r>
              <a:rPr lang="en-IN" u="sng" dirty="0"/>
              <a:t>central focus</a:t>
            </a:r>
            <a:r>
              <a:rPr lang="en-IN" dirty="0"/>
              <a:t> of the </a:t>
            </a:r>
            <a:r>
              <a:rPr lang="en-IN" dirty="0" smtClean="0"/>
              <a:t>SMART Platforms </a:t>
            </a:r>
            <a:r>
              <a:rPr lang="en-IN" dirty="0"/>
              <a:t>project. </a:t>
            </a:r>
            <a:endParaRPr lang="en-IN" dirty="0" smtClean="0"/>
          </a:p>
          <a:p>
            <a:r>
              <a:rPr lang="en-IN" dirty="0" smtClean="0"/>
              <a:t>By </a:t>
            </a:r>
            <a:r>
              <a:rPr lang="en-IN" dirty="0"/>
              <a:t>deﬁning an app programming interface (API) that consistently presents well-speciﬁed data, we seek to </a:t>
            </a:r>
            <a:endParaRPr lang="en-IN" dirty="0" smtClean="0"/>
          </a:p>
          <a:p>
            <a:pPr lvl="1"/>
            <a:r>
              <a:rPr lang="en-IN" dirty="0" smtClean="0"/>
              <a:t>enable </a:t>
            </a:r>
            <a:r>
              <a:rPr lang="en-IN" dirty="0"/>
              <a:t>purchasers, users, and administrators of platform-based systems to be able to install and subsequently substitute apps from different vendors without software programming </a:t>
            </a:r>
            <a:endParaRPr lang="en-IN" dirty="0" smtClean="0"/>
          </a:p>
          <a:p>
            <a:pPr lvl="1"/>
            <a:r>
              <a:rPr lang="en-IN" dirty="0" smtClean="0"/>
              <a:t>create </a:t>
            </a:r>
            <a:r>
              <a:rPr lang="en-IN" dirty="0"/>
              <a:t>a broad market for app </a:t>
            </a:r>
            <a:r>
              <a:rPr lang="en-IN" dirty="0" smtClean="0"/>
              <a:t>developers across </a:t>
            </a:r>
            <a:r>
              <a:rPr lang="en-IN" dirty="0"/>
              <a:t>multiple systems, including EHRs, PCHRs, and health information exchanges</a:t>
            </a:r>
            <a:r>
              <a:rPr lang="en-IN" dirty="0" smtClean="0"/>
              <a:t>.</a:t>
            </a:r>
            <a:endParaRPr lang="en-IN" dirty="0"/>
          </a:p>
        </p:txBody>
      </p:sp>
    </p:spTree>
    <p:extLst>
      <p:ext uri="{BB962C8B-B14F-4D97-AF65-F5344CB8AC3E}">
        <p14:creationId xmlns:p14="http://schemas.microsoft.com/office/powerpoint/2010/main" val="61516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SMART Vocabulary</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9481" y="1828800"/>
            <a:ext cx="7933037" cy="4572000"/>
          </a:xfrm>
        </p:spPr>
      </p:pic>
    </p:spTree>
    <p:extLst>
      <p:ext uri="{BB962C8B-B14F-4D97-AF65-F5344CB8AC3E}">
        <p14:creationId xmlns:p14="http://schemas.microsoft.com/office/powerpoint/2010/main" val="2312531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edical Health 16x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45CEF502-15EE-45C7-AFE8-30E87AC73CD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Medical design presentation (widescreen)</Template>
  <TotalTime>0</TotalTime>
  <Words>1279</Words>
  <Application>Microsoft Office PowerPoint</Application>
  <PresentationFormat>Widescreen</PresentationFormat>
  <Paragraphs>87</Paragraphs>
  <Slides>20</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Franklin Gothic Medium</vt:lpstr>
      <vt:lpstr>Medical Health 16x9</vt:lpstr>
      <vt:lpstr>PowerPoint Presentation</vt:lpstr>
      <vt:lpstr>Contents</vt:lpstr>
      <vt:lpstr>Objective</vt:lpstr>
      <vt:lpstr>Vision</vt:lpstr>
      <vt:lpstr>Funding</vt:lpstr>
      <vt:lpstr>Introduction</vt:lpstr>
      <vt:lpstr>SMART vs. Existing Systems</vt:lpstr>
      <vt:lpstr>Substitutability</vt:lpstr>
      <vt:lpstr>SMART Vocabulary</vt:lpstr>
      <vt:lpstr>PowerPoint Presentation</vt:lpstr>
      <vt:lpstr>Data models, coding, and normalization </vt:lpstr>
      <vt:lpstr>PowerPoint Presentation</vt:lpstr>
      <vt:lpstr>SMART API</vt:lpstr>
      <vt:lpstr>PowerPoint Presentation</vt:lpstr>
      <vt:lpstr>PowerPoint Presentation</vt:lpstr>
      <vt:lpstr>Authentication and Authorization</vt:lpstr>
      <vt:lpstr>User-interface apps</vt:lpstr>
      <vt:lpstr>Background apps</vt:lpstr>
      <vt:lpstr>Sample SMART apps</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2015-07-06T19:11:52Z</dcterms:created>
  <dcterms:modified xsi:type="dcterms:W3CDTF">2015-07-06T21:18:55Z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TC029010249991</vt:lpwstr>
  </property>
</Properties>
</file>